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0" r:id="rId3"/>
    <p:sldId id="360" r:id="rId4"/>
    <p:sldId id="369" r:id="rId5"/>
    <p:sldId id="361" r:id="rId6"/>
    <p:sldId id="364" r:id="rId7"/>
    <p:sldId id="362" r:id="rId8"/>
    <p:sldId id="365" r:id="rId9"/>
    <p:sldId id="366" r:id="rId10"/>
    <p:sldId id="367" r:id="rId11"/>
    <p:sldId id="368" r:id="rId12"/>
  </p:sldIdLst>
  <p:sldSz cx="9144000" cy="6858000" type="screen4x3"/>
  <p:notesSz cx="6858000" cy="9144000"/>
  <p:custShowLst>
    <p:custShow name="Custom Show 1 - case 9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3" autoAdjust="0"/>
    <p:restoredTop sz="84127" autoAdjust="0"/>
  </p:normalViewPr>
  <p:slideViewPr>
    <p:cSldViewPr>
      <p:cViewPr>
        <p:scale>
          <a:sx n="50" d="100"/>
          <a:sy n="50" d="100"/>
        </p:scale>
        <p:origin x="-167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B2D5B-204B-47BC-AEAF-92A3926844E6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EB78-191E-4582-88A1-0FB2D1AD72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5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EB78-191E-4582-88A1-0FB2D1AD725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Slave;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person who serves in bondage;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Servants/slaves of </a:t>
            </a:r>
            <a:r>
              <a:rPr lang="en-US" dirty="0" smtClean="0"/>
              <a:t>Christ : “</a:t>
            </a:r>
            <a:r>
              <a:rPr lang="en-US" dirty="0" err="1" smtClean="0"/>
              <a:t>khd</a:t>
            </a:r>
            <a:r>
              <a:rPr lang="en-US" dirty="0" smtClean="0"/>
              <a:t>-dam”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 do</a:t>
            </a:r>
            <a:r>
              <a:rPr lang="en-US" baseline="0" dirty="0" smtClean="0"/>
              <a:t> not expect wages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“W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 you have done all those things which you are commanded, say, ‘We are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unprofitable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servants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have done what was our duty to do.’”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17:10)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No recognition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Do we serve for recognition?</a:t>
            </a:r>
          </a:p>
          <a:p>
            <a:pPr marL="171450" lvl="0" indent="-171450">
              <a:buFont typeface="Arial" charset="0"/>
              <a:buChar char="•"/>
            </a:pPr>
            <a:endParaRPr lang="en-US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Did Abram serve for recognition?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EB78-191E-4582-88A1-0FB2D1AD72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1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Preaching/Service</a:t>
            </a:r>
            <a:r>
              <a:rPr lang="en-US" baseline="0" dirty="0" smtClean="0"/>
              <a:t> is a debt! 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owe it to God’s people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It is a necessity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Did Abram feel the necessity to serve?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EB78-191E-4582-88A1-0FB2D1AD72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9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Ambassador:</a:t>
            </a:r>
            <a:r>
              <a:rPr lang="en-US" baseline="0" dirty="0" smtClean="0"/>
              <a:t> represents his country, his king, his president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Acts according to his country’s doctrine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Spokesperson</a:t>
            </a:r>
            <a:r>
              <a:rPr lang="en-US" baseline="0" dirty="0" smtClean="0"/>
              <a:t> for the country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His place of service belongs to the country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Servant: representative of Christ, behaves according to the Doctrine, people see Christ in him, wherever he serves is Heaven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Did Abram feel that he is an ambassador? That his SS class is heaven?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EB78-191E-4582-88A1-0FB2D1AD72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1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Servant is called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Born for service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Cannot</a:t>
            </a:r>
            <a:r>
              <a:rPr lang="en-US" baseline="0" dirty="0" smtClean="0"/>
              <a:t> just stop serving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Did Abram feel that he was called and born </a:t>
            </a:r>
            <a:r>
              <a:rPr lang="en-US" baseline="0" smtClean="0"/>
              <a:t>to serve?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EB78-191E-4582-88A1-0FB2D1AD72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20039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Monotype Corsiva" panose="03010101010201010101" pitchFamily="66" charset="0"/>
              </a:rPr>
              <a:t>Case Studies in the Service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143998" y="68884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strangenotions.com/wp-content/uploads/Bible-in-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54400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Lessons from Case 11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Goals of service according to St Paul:</a:t>
            </a:r>
          </a:p>
          <a:p>
            <a:r>
              <a:rPr lang="en-US" sz="3600" b="1" i="1" u="sng" dirty="0" smtClean="0"/>
              <a:t>III. AN AMBASSADOR !: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“Now then, we are ambassadors for Christ, as though God were pleading through us: we implore you on Christ’s behalf, be reconciled to God.</a:t>
            </a:r>
            <a:r>
              <a:rPr lang="en-US" sz="3600" b="1" dirty="0" smtClean="0">
                <a:solidFill>
                  <a:srgbClr val="FF0000"/>
                </a:solidFill>
              </a:rPr>
              <a:t>” (‭‭</a:t>
            </a:r>
            <a:r>
              <a:rPr lang="en-US" sz="3600" b="1" dirty="0">
                <a:solidFill>
                  <a:srgbClr val="FF0000"/>
                </a:solidFill>
              </a:rPr>
              <a:t>II Corinthians‬ ‭5:</a:t>
            </a:r>
            <a:r>
              <a:rPr lang="en-US" sz="3600" b="1" dirty="0" smtClean="0">
                <a:solidFill>
                  <a:srgbClr val="FF0000"/>
                </a:solidFill>
              </a:rPr>
              <a:t>20)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“Imitate me, just as I also imitate Christ.</a:t>
            </a:r>
            <a:r>
              <a:rPr lang="en-US" sz="3600" b="1" dirty="0" smtClean="0">
                <a:solidFill>
                  <a:srgbClr val="FF0000"/>
                </a:solidFill>
              </a:rPr>
              <a:t>” (‭‭</a:t>
            </a:r>
            <a:r>
              <a:rPr lang="en-US" sz="3600" b="1" dirty="0">
                <a:solidFill>
                  <a:srgbClr val="FF0000"/>
                </a:solidFill>
              </a:rPr>
              <a:t>I Corinthians‬ ‭11:</a:t>
            </a:r>
            <a:r>
              <a:rPr lang="en-US" sz="3600" b="1" dirty="0" smtClean="0">
                <a:solidFill>
                  <a:srgbClr val="FF0000"/>
                </a:solidFill>
              </a:rPr>
              <a:t>1)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Lessons from Case 11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Goals of service according to St Paul:</a:t>
            </a:r>
          </a:p>
          <a:p>
            <a:r>
              <a:rPr lang="en-US" b="1" i="1" u="sng" dirty="0" smtClean="0"/>
              <a:t>IV: CALLED FROM THE WOMB TO REVEAL CHRIST: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“…it </a:t>
            </a:r>
            <a:r>
              <a:rPr lang="en-US" sz="3600" b="1" dirty="0">
                <a:solidFill>
                  <a:srgbClr val="FF0000"/>
                </a:solidFill>
              </a:rPr>
              <a:t>pleased God, who separated me from my mother’s womb and called me through His grace, to reveal His Son in me, that I might preach Him among the </a:t>
            </a:r>
            <a:r>
              <a:rPr lang="en-US" sz="3600" b="1" dirty="0" smtClean="0">
                <a:solidFill>
                  <a:srgbClr val="FF0000"/>
                </a:solidFill>
              </a:rPr>
              <a:t>Gentiles…” (Galatians‬ </a:t>
            </a:r>
            <a:r>
              <a:rPr lang="en-US" sz="3600" b="1" dirty="0">
                <a:solidFill>
                  <a:srgbClr val="FF0000"/>
                </a:solidFill>
              </a:rPr>
              <a:t>‭1:15-</a:t>
            </a:r>
            <a:r>
              <a:rPr lang="en-US" sz="3600" b="1" dirty="0" smtClean="0">
                <a:solidFill>
                  <a:srgbClr val="FF0000"/>
                </a:solidFill>
              </a:rPr>
              <a:t>16)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“Before </a:t>
            </a:r>
            <a:r>
              <a:rPr lang="en-US" sz="3600" b="1" dirty="0">
                <a:solidFill>
                  <a:srgbClr val="FF0000"/>
                </a:solidFill>
              </a:rPr>
              <a:t>I formed you in the womb I knew you;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Before </a:t>
            </a:r>
            <a:r>
              <a:rPr lang="en-US" sz="3600" b="1" dirty="0">
                <a:solidFill>
                  <a:srgbClr val="FF0000"/>
                </a:solidFill>
              </a:rPr>
              <a:t>you were born I sanctified you; </a:t>
            </a:r>
            <a:r>
              <a:rPr lang="en-US" sz="3600" b="1" dirty="0" smtClean="0">
                <a:solidFill>
                  <a:srgbClr val="FF0000"/>
                </a:solidFill>
              </a:rPr>
              <a:t> I </a:t>
            </a:r>
            <a:r>
              <a:rPr lang="en-US" sz="3600" b="1" dirty="0">
                <a:solidFill>
                  <a:srgbClr val="FF0000"/>
                </a:solidFill>
              </a:rPr>
              <a:t>ordained you a prophet to the nations.” </a:t>
            </a: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Jer</a:t>
            </a:r>
            <a:r>
              <a:rPr lang="en-US" sz="3600" b="1" dirty="0" smtClean="0">
                <a:solidFill>
                  <a:srgbClr val="FF0000"/>
                </a:solidFill>
              </a:rPr>
              <a:t> 1:5)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11: lackadaisical </a:t>
            </a:r>
            <a:r>
              <a:rPr lang="en-US" dirty="0" smtClean="0"/>
              <a:t>Servant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</a:t>
            </a:r>
            <a:r>
              <a:rPr lang="en-US" sz="6000" b="1" dirty="0" smtClean="0"/>
              <a:t>ase 11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Abram is a 21 YO 5th grade servant, who has been serving for 2 years. He was invited to service after graduating pre-servants class in church. </a:t>
            </a:r>
          </a:p>
          <a:p>
            <a:r>
              <a:rPr lang="en-US" sz="3600" dirty="0" smtClean="0"/>
              <a:t>Prior to that, Abram had a life very distant from God, with all kinds of sins done during his junior high and early high school years. </a:t>
            </a:r>
          </a:p>
        </p:txBody>
      </p:sp>
    </p:spTree>
    <p:extLst>
      <p:ext uri="{BB962C8B-B14F-4D97-AF65-F5344CB8AC3E}">
        <p14:creationId xmlns:p14="http://schemas.microsoft.com/office/powerpoint/2010/main" val="21405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Case 11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His heart was touched by seeing his older church  brothers serving in church and how they presented to him a Christ- like life by both their actions and words.</a:t>
            </a:r>
          </a:p>
          <a:p>
            <a:r>
              <a:rPr lang="en-US" sz="3600" dirty="0"/>
              <a:t>He loved Christ, confessed his sins to his father of confession and told him </a:t>
            </a:r>
            <a:r>
              <a:rPr lang="en-US" sz="3600" dirty="0" smtClean="0"/>
              <a:t>“I </a:t>
            </a:r>
            <a:r>
              <a:rPr lang="en-US" sz="3600" dirty="0"/>
              <a:t>feel indebted to Christ who saved my life, “what can I do?”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89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Case 11 cont’d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56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</a:t>
            </a:r>
            <a:r>
              <a:rPr lang="en-US" sz="3600" dirty="0"/>
              <a:t>giving him a spiritual </a:t>
            </a:r>
            <a:r>
              <a:rPr lang="en-US" sz="3600" dirty="0" smtClean="0"/>
              <a:t>canon </a:t>
            </a:r>
            <a:r>
              <a:rPr lang="en-US" sz="3600" dirty="0"/>
              <a:t>and gradually </a:t>
            </a:r>
            <a:r>
              <a:rPr lang="en-US" sz="3600" dirty="0" smtClean="0"/>
              <a:t>following </a:t>
            </a:r>
            <a:r>
              <a:rPr lang="en-US" sz="3600" dirty="0"/>
              <a:t>him through it, his father of </a:t>
            </a:r>
            <a:r>
              <a:rPr lang="en-US" sz="3600" dirty="0" smtClean="0"/>
              <a:t>confession </a:t>
            </a:r>
            <a:r>
              <a:rPr lang="en-US" sz="3600" dirty="0"/>
              <a:t>recommended him to </a:t>
            </a:r>
            <a:r>
              <a:rPr lang="en-US" sz="3600" dirty="0" smtClean="0"/>
              <a:t>pre-servants </a:t>
            </a:r>
            <a:r>
              <a:rPr lang="en-US" sz="3600" dirty="0"/>
              <a:t>class.</a:t>
            </a:r>
          </a:p>
          <a:p>
            <a:r>
              <a:rPr lang="en-US" sz="3600" dirty="0"/>
              <a:t>After graduating and serving for one and a half years, </a:t>
            </a:r>
            <a:r>
              <a:rPr lang="en-US" sz="3600" dirty="0" smtClean="0"/>
              <a:t>Abram </a:t>
            </a:r>
            <a:r>
              <a:rPr lang="en-US" sz="3600" dirty="0"/>
              <a:t>started to lose his </a:t>
            </a:r>
            <a:r>
              <a:rPr lang="en-US" sz="3600" dirty="0" smtClean="0"/>
              <a:t>enthusiasm..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3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Case 11 cont’d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629400"/>
          </a:xfrm>
        </p:spPr>
        <p:txBody>
          <a:bodyPr>
            <a:noAutofit/>
          </a:bodyPr>
          <a:lstStyle/>
          <a:p>
            <a:r>
              <a:rPr lang="en-US" sz="3400" dirty="0"/>
              <a:t>When he first started, he used to put service ahead of everything in his </a:t>
            </a:r>
            <a:r>
              <a:rPr lang="en-US" sz="3400" dirty="0" smtClean="0"/>
              <a:t>life. He had learned from his older church servants that he has to be a role model to his children</a:t>
            </a:r>
            <a:r>
              <a:rPr lang="en-US" sz="3400" dirty="0"/>
              <a:t> </a:t>
            </a:r>
            <a:r>
              <a:rPr lang="en-US" sz="3400" dirty="0" smtClean="0"/>
              <a:t>and declined participating in inappropriate behavior.  </a:t>
            </a:r>
          </a:p>
          <a:p>
            <a:r>
              <a:rPr lang="en-US" sz="3400" dirty="0" smtClean="0"/>
              <a:t>Gradually, Abram started to skip liturgy and SS to finish college assignments on Sundays. Then, he started to attend  SS only if he didn’t have </a:t>
            </a:r>
            <a:r>
              <a:rPr lang="en-US" sz="3400" dirty="0"/>
              <a:t>a </a:t>
            </a:r>
            <a:r>
              <a:rPr lang="en-US" sz="3400" dirty="0" smtClean="0"/>
              <a:t>social </a:t>
            </a:r>
            <a:r>
              <a:rPr lang="en-US" sz="3400" dirty="0"/>
              <a:t>event </a:t>
            </a:r>
            <a:r>
              <a:rPr lang="en-US" sz="3400" dirty="0" smtClean="0"/>
              <a:t>in the week end to hangout with his friends. </a:t>
            </a:r>
          </a:p>
          <a:p>
            <a:r>
              <a:rPr lang="en-US" sz="3400" dirty="0" smtClean="0"/>
              <a:t>Eventually, Abram started  to attend SS only if he is assigned to speak !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37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Case 11 Questions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Q1: Does Abram have a problem?</a:t>
            </a:r>
            <a:endParaRPr lang="en-US" sz="3600" dirty="0"/>
          </a:p>
          <a:p>
            <a:r>
              <a:rPr lang="en-US" sz="3600" dirty="0" smtClean="0"/>
              <a:t>Q2: What is Abram’s problem?</a:t>
            </a:r>
          </a:p>
          <a:p>
            <a:r>
              <a:rPr lang="en-US" sz="3600" dirty="0" smtClean="0"/>
              <a:t>Q3: Did Abram start wrong?</a:t>
            </a:r>
            <a:endParaRPr lang="en-US" sz="3600" dirty="0"/>
          </a:p>
          <a:p>
            <a:r>
              <a:rPr lang="en-US" sz="3600" dirty="0" smtClean="0"/>
              <a:t>Q4: What is the deep cause(s) of Abrams's problem?</a:t>
            </a:r>
          </a:p>
          <a:p>
            <a:r>
              <a:rPr lang="en-US" sz="3600" dirty="0" smtClean="0"/>
              <a:t>Q5: Is there any hope in Abram?!!</a:t>
            </a:r>
          </a:p>
          <a:p>
            <a:r>
              <a:rPr lang="en-US" sz="3600" dirty="0" smtClean="0"/>
              <a:t>Q6: How could Abram’s problem be solved ?</a:t>
            </a:r>
          </a:p>
          <a:p>
            <a:r>
              <a:rPr lang="en-US" sz="3600" dirty="0" smtClean="0"/>
              <a:t>Q7: What are the correct incentives for service 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Lessons from Case 11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Goals of service according to St Paul:</a:t>
            </a:r>
          </a:p>
          <a:p>
            <a:r>
              <a:rPr lang="en-US" sz="3600" dirty="0" smtClean="0"/>
              <a:t>I. </a:t>
            </a:r>
            <a:r>
              <a:rPr lang="en-US" sz="3600" b="1" i="1" u="sng" dirty="0" smtClean="0"/>
              <a:t> A BONDSERVANT OF CHRIST !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“Paul, a bondservant of Jesus Christ, called to be an apostle, separated to the gospel of God</a:t>
            </a:r>
            <a:r>
              <a:rPr lang="en-US" sz="3600" b="1" dirty="0" smtClean="0">
                <a:solidFill>
                  <a:srgbClr val="FF0000"/>
                </a:solidFill>
              </a:rPr>
              <a:t>” (‭‭</a:t>
            </a:r>
            <a:r>
              <a:rPr lang="en-US" sz="3600" b="1" dirty="0">
                <a:solidFill>
                  <a:srgbClr val="FF0000"/>
                </a:solidFill>
              </a:rPr>
              <a:t>Romans‬ ‭1:</a:t>
            </a:r>
            <a:r>
              <a:rPr lang="en-US" sz="3600" b="1" dirty="0" smtClean="0">
                <a:solidFill>
                  <a:srgbClr val="FF0000"/>
                </a:solidFill>
              </a:rPr>
              <a:t>1‬)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“You were bought at a price; do not become slaves of men.</a:t>
            </a:r>
            <a:r>
              <a:rPr lang="en-US" sz="3600" b="1" dirty="0" smtClean="0">
                <a:solidFill>
                  <a:srgbClr val="FF0000"/>
                </a:solidFill>
              </a:rPr>
              <a:t>” (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Corinthians</a:t>
            </a:r>
            <a:r>
              <a:rPr lang="en-US" sz="3600" b="1" dirty="0">
                <a:solidFill>
                  <a:srgbClr val="FF0000"/>
                </a:solidFill>
              </a:rPr>
              <a:t>‬ ‭7:</a:t>
            </a:r>
            <a:r>
              <a:rPr lang="en-US" sz="3600" b="1" dirty="0" smtClean="0">
                <a:solidFill>
                  <a:srgbClr val="FF0000"/>
                </a:solidFill>
              </a:rPr>
              <a:t>23‬) 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Lessons from Case 11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Goals of service according to St Paul:</a:t>
            </a:r>
          </a:p>
          <a:p>
            <a:r>
              <a:rPr lang="en-US" sz="3600" b="1" i="1" u="sng" dirty="0" smtClean="0"/>
              <a:t>II. A DEBTOR !:</a:t>
            </a:r>
            <a:endParaRPr lang="en-US" sz="3600" b="1" i="1" u="sng" dirty="0" smtClean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“I am a debtor both to Greeks and to barbarians, both to wise and to unwise.</a:t>
            </a:r>
            <a:r>
              <a:rPr lang="en-US" sz="3600" b="1" dirty="0" smtClean="0">
                <a:solidFill>
                  <a:srgbClr val="FF0000"/>
                </a:solidFill>
              </a:rPr>
              <a:t>” (‭‭</a:t>
            </a:r>
            <a:r>
              <a:rPr lang="en-US" sz="3600" b="1" dirty="0">
                <a:solidFill>
                  <a:srgbClr val="FF0000"/>
                </a:solidFill>
              </a:rPr>
              <a:t>Romans‬ ‭1:</a:t>
            </a:r>
            <a:r>
              <a:rPr lang="en-US" sz="3600" b="1" dirty="0" smtClean="0">
                <a:solidFill>
                  <a:srgbClr val="FF0000"/>
                </a:solidFill>
              </a:rPr>
              <a:t>14)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For if I preach the gospel, I have nothing to boast of, for necessity is laid upon me; yes, woe is me if I do not preach the gospel!</a:t>
            </a:r>
            <a:r>
              <a:rPr lang="en-US" sz="3600" b="1" dirty="0" smtClean="0">
                <a:solidFill>
                  <a:srgbClr val="FF0000"/>
                </a:solidFill>
              </a:rPr>
              <a:t>” (‭‭</a:t>
            </a:r>
            <a:r>
              <a:rPr lang="en-US" sz="3600" b="1" dirty="0">
                <a:solidFill>
                  <a:srgbClr val="FF0000"/>
                </a:solidFill>
              </a:rPr>
              <a:t>I Corinthians‬ ‭9:</a:t>
            </a:r>
            <a:r>
              <a:rPr lang="en-US" sz="3600" b="1" dirty="0" smtClean="0">
                <a:solidFill>
                  <a:srgbClr val="FF0000"/>
                </a:solidFill>
              </a:rPr>
              <a:t>16)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8368</TotalTime>
  <Words>772</Words>
  <Application>Microsoft Office PowerPoint</Application>
  <PresentationFormat>On-screen Show (4:3)</PresentationFormat>
  <Paragraphs>73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Office Theme</vt:lpstr>
      <vt:lpstr>Case Studies in the Service </vt:lpstr>
      <vt:lpstr>Case 11: lackadaisical Servant</vt:lpstr>
      <vt:lpstr>Case 11</vt:lpstr>
      <vt:lpstr>Case 11 cont’d</vt:lpstr>
      <vt:lpstr>Case 11 cont’d</vt:lpstr>
      <vt:lpstr>Case 11 cont’d</vt:lpstr>
      <vt:lpstr>Case 11 Questions</vt:lpstr>
      <vt:lpstr>Lessons from Case 11</vt:lpstr>
      <vt:lpstr>Lessons from Case 11</vt:lpstr>
      <vt:lpstr>Lessons from Case 11</vt:lpstr>
      <vt:lpstr>Lessons from Case 11</vt:lpstr>
      <vt:lpstr>Custom Show 1 - case 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Case Presentations</dc:title>
  <dc:creator>ristafan</dc:creator>
  <cp:lastModifiedBy>Gerges Gad</cp:lastModifiedBy>
  <cp:revision>116</cp:revision>
  <dcterms:created xsi:type="dcterms:W3CDTF">2006-08-16T00:00:00Z</dcterms:created>
  <dcterms:modified xsi:type="dcterms:W3CDTF">2017-02-04T21:12:23Z</dcterms:modified>
</cp:coreProperties>
</file>